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so One" charset="1" panose="02000503050000020004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Medium" charset="1" panose="00000600000000000000"/>
      <p:regular r:id="rId17"/>
    </p:embeddedFont>
    <p:embeddedFont>
      <p:font typeface="Open Sauce Medium Italics" charset="1" panose="00000600000000000000"/>
      <p:regular r:id="rId18"/>
    </p:embeddedFont>
    <p:embeddedFont>
      <p:font typeface="Open Sauce Semi-Bold" charset="1" panose="00000700000000000000"/>
      <p:regular r:id="rId19"/>
    </p:embeddedFont>
    <p:embeddedFont>
      <p:font typeface="Open Sauce Semi-Bold Italics" charset="1" panose="000007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 Heavy Italics" charset="1" panose="00000A00000000000000"/>
      <p:regular r:id="rId22"/>
    </p:embeddedFont>
    <p:embeddedFont>
      <p:font typeface="Open Sans 1" charset="1" panose="020B0606030504020204"/>
      <p:regular r:id="rId23"/>
    </p:embeddedFont>
    <p:embeddedFont>
      <p:font typeface="Open Sans 1 Bold" charset="1" panose="020B0806030504020204"/>
      <p:regular r:id="rId24"/>
    </p:embeddedFont>
    <p:embeddedFont>
      <p:font typeface="Open Sans 1 Italics" charset="1" panose="020B0606030504020204"/>
      <p:regular r:id="rId25"/>
    </p:embeddedFont>
    <p:embeddedFont>
      <p:font typeface="Open Sans 1 Bold Italics" charset="1" panose="020B0806030504020204"/>
      <p:regular r:id="rId26"/>
    </p:embeddedFont>
    <p:embeddedFont>
      <p:font typeface="Open Sans 1 Light" charset="1" panose="020B0306030504020204"/>
      <p:regular r:id="rId27"/>
    </p:embeddedFont>
    <p:embeddedFont>
      <p:font typeface="Open Sans 1 Light Italics" charset="1" panose="020B0306030504020204"/>
      <p:regular r:id="rId28"/>
    </p:embeddedFont>
    <p:embeddedFont>
      <p:font typeface="Open Sans 1 Ultra-Bold" charset="1" panose="00000000000000000000"/>
      <p:regular r:id="rId29"/>
    </p:embeddedFont>
    <p:embeddedFont>
      <p:font typeface="Open Sans 1 Ultra-Bold Italics" charset="1" panose="00000000000000000000"/>
      <p:regular r:id="rId30"/>
    </p:embeddedFont>
    <p:embeddedFont>
      <p:font typeface="Open Sans 2" charset="1" panose="00000000000000000000"/>
      <p:regular r:id="rId31"/>
    </p:embeddedFont>
    <p:embeddedFont>
      <p:font typeface="Open Sans 2 Bold" charset="1" panose="00000000000000000000"/>
      <p:regular r:id="rId32"/>
    </p:embeddedFont>
    <p:embeddedFont>
      <p:font typeface="Open Sans 2 Italics" charset="1" panose="00000000000000000000"/>
      <p:regular r:id="rId33"/>
    </p:embeddedFont>
    <p:embeddedFont>
      <p:font typeface="Open Sans 2 Bold Italics" charset="1" panose="00000000000000000000"/>
      <p:regular r:id="rId34"/>
    </p:embeddedFont>
    <p:embeddedFont>
      <p:font typeface="Open Sans 2 Light" charset="1" panose="00000000000000000000"/>
      <p:regular r:id="rId35"/>
    </p:embeddedFont>
    <p:embeddedFont>
      <p:font typeface="Open Sans 2 Light Italics" charset="1" panose="00000000000000000000"/>
      <p:regular r:id="rId36"/>
    </p:embeddedFont>
    <p:embeddedFont>
      <p:font typeface="Open Sans 2 Medium" charset="1" panose="00000000000000000000"/>
      <p:regular r:id="rId37"/>
    </p:embeddedFont>
    <p:embeddedFont>
      <p:font typeface="Open Sans 2 Medium Italics" charset="1" panose="00000000000000000000"/>
      <p:regular r:id="rId38"/>
    </p:embeddedFont>
    <p:embeddedFont>
      <p:font typeface="Open Sans 2 Semi-Bold" charset="1" panose="00000000000000000000"/>
      <p:regular r:id="rId39"/>
    </p:embeddedFont>
    <p:embeddedFont>
      <p:font typeface="Open Sans 2 Semi-Bold Italics" charset="1" panose="00000000000000000000"/>
      <p:regular r:id="rId40"/>
    </p:embeddedFont>
    <p:embeddedFont>
      <p:font typeface="Open Sans 2 Ultra-Bold" charset="1" panose="00000000000000000000"/>
      <p:regular r:id="rId41"/>
    </p:embeddedFont>
    <p:embeddedFont>
      <p:font typeface="Open Sans 2 Ultra-Bold Italics" charset="1" panose="00000000000000000000"/>
      <p:regular r:id="rId42"/>
    </p:embeddedFont>
    <p:embeddedFont>
      <p:font typeface="Inter" charset="1" panose="020B0502030000000004"/>
      <p:regular r:id="rId43"/>
    </p:embeddedFont>
    <p:embeddedFont>
      <p:font typeface="Inter Bold" charset="1" panose="020B0802030000000004"/>
      <p:regular r:id="rId44"/>
    </p:embeddedFont>
    <p:embeddedFont>
      <p:font typeface="Inter Italics" charset="1" panose="020B0502030000000004"/>
      <p:regular r:id="rId45"/>
    </p:embeddedFont>
    <p:embeddedFont>
      <p:font typeface="Inter Bold Italics" charset="1" panose="020B0802030000000004"/>
      <p:regular r:id="rId46"/>
    </p:embeddedFont>
    <p:embeddedFont>
      <p:font typeface="Inter Thin" charset="1" panose="020B0A02050000000004"/>
      <p:regular r:id="rId47"/>
    </p:embeddedFont>
    <p:embeddedFont>
      <p:font typeface="Inter Thin Italics" charset="1" panose="020B0A02050000000004"/>
      <p:regular r:id="rId48"/>
    </p:embeddedFont>
    <p:embeddedFont>
      <p:font typeface="Inter Extra-Light" charset="1" panose="02000503000000020004"/>
      <p:regular r:id="rId49"/>
    </p:embeddedFont>
    <p:embeddedFont>
      <p:font typeface="Inter Light" charset="1" panose="02000503000000020004"/>
      <p:regular r:id="rId50"/>
    </p:embeddedFont>
    <p:embeddedFont>
      <p:font typeface="Inter Medium" charset="1" panose="02000503000000020004"/>
      <p:regular r:id="rId51"/>
    </p:embeddedFont>
    <p:embeddedFont>
      <p:font typeface="Inter Semi-Bold" charset="1" panose="02000503000000020004"/>
      <p:regular r:id="rId52"/>
    </p:embeddedFont>
    <p:embeddedFont>
      <p:font typeface="Inter Ultra-Bold" charset="1" panose="02000503000000020004"/>
      <p:regular r:id="rId53"/>
    </p:embeddedFont>
    <p:embeddedFont>
      <p:font typeface="Inter Heavy" charset="1" panose="02000503000000020004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en.wikipedia.org/wiki/Web_server" TargetMode="External" Type="http://schemas.openxmlformats.org/officeDocument/2006/relationships/hyperlink"/><Relationship Id="rId4" Target="https://en.wikipedia.org/wiki/C_(programming_language)" TargetMode="External" Type="http://schemas.openxmlformats.org/officeDocument/2006/relationships/hyperlink"/><Relationship Id="rId5" Target="https://en.wikipedia.org/wiki/Tcl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https://www.onworks.net/pt/software/app-naviserver" TargetMode="External" Type="http://schemas.openxmlformats.org/officeDocument/2006/relationships/hyperlink"/><Relationship Id="rId4" Target="https://www.onworks.net/pt/software/app-naviserver" TargetMode="External" Type="http://schemas.openxmlformats.org/officeDocument/2006/relationships/hyperlink"/><Relationship Id="rId5" Target="https://www.onworks.net/pt/software/app-naviserver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29463" y="3008849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53175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100 no SENAI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5304" y="5219700"/>
            <a:ext cx="8696903" cy="163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19"/>
              </a:lnSpc>
            </a:pPr>
            <a:r>
              <a:rPr lang="en-US" sz="11256">
                <a:solidFill>
                  <a:srgbClr val="FFFFFF"/>
                </a:solidFill>
                <a:latin typeface="Russo One"/>
              </a:rPr>
              <a:t>NaviServer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58299" y="7331546"/>
            <a:ext cx="2679999" cy="64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8"/>
              </a:lnSpc>
            </a:pPr>
            <a:r>
              <a:rPr lang="en-US" sz="3777">
                <a:solidFill>
                  <a:srgbClr val="FFFFFF"/>
                </a:solidFill>
                <a:latin typeface="Open Sans 1 Bold"/>
                <a:ea typeface="Open Sans 1 Bold"/>
              </a:rPr>
              <a:t>1°D -  DEV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222" y="6796141"/>
            <a:ext cx="10503067" cy="88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522">
                <a:solidFill>
                  <a:srgbClr val="FFFFFF"/>
                </a:solidFill>
                <a:latin typeface="Open Sans 1 Bold"/>
              </a:rPr>
              <a:t>João Vitor Lima , Julio César Botaccio, Kaiki Silva, Keren Stevaux.</a:t>
            </a:r>
          </a:p>
          <a:p>
            <a:pPr>
              <a:lnSpc>
                <a:spcPts val="353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0521" y="29499"/>
            <a:ext cx="15600762" cy="10257501"/>
          </a:xfrm>
          <a:custGeom>
            <a:avLst/>
            <a:gdLst/>
            <a:ahLst/>
            <a:cxnLst/>
            <a:rect r="r" b="b" t="t" l="l"/>
            <a:pathLst>
              <a:path h="10257501" w="15600762">
                <a:moveTo>
                  <a:pt x="0" y="0"/>
                </a:moveTo>
                <a:lnTo>
                  <a:pt x="15600762" y="0"/>
                </a:lnTo>
                <a:lnTo>
                  <a:pt x="15600762" y="10257501"/>
                </a:lnTo>
                <a:lnTo>
                  <a:pt x="0" y="1025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61928" y="1085850"/>
            <a:ext cx="7552187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O Que é: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95890" y="3026645"/>
            <a:ext cx="6823083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 1 Bold"/>
              </a:rPr>
              <a:t>NaviServer</a:t>
            </a:r>
            <a:r>
              <a:rPr lang="en-US" sz="3699">
                <a:solidFill>
                  <a:srgbClr val="FFFFFF"/>
                </a:solidFill>
                <a:latin typeface="Open Sans 1 Bold"/>
              </a:rPr>
              <a:t> é um </a:t>
            </a:r>
            <a:r>
              <a:rPr lang="en-US" sz="3699" u="sng">
                <a:solidFill>
                  <a:srgbClr val="FFFFFF"/>
                </a:solidFill>
                <a:latin typeface="Open Sans 1 Bold"/>
                <a:hlinkClick r:id="rId3" tooltip="https://en.wikipedia.org/wiki/Web_server"/>
              </a:rPr>
              <a:t>servidor web</a:t>
            </a:r>
            <a:r>
              <a:rPr lang="en-US" sz="3699">
                <a:solidFill>
                  <a:srgbClr val="FFFFFF"/>
                </a:solidFill>
                <a:latin typeface="Open Sans 1 Bold"/>
              </a:rPr>
              <a:t> de alto desempenho escrito em </a:t>
            </a:r>
            <a:r>
              <a:rPr lang="en-US" sz="3699" u="sng">
                <a:solidFill>
                  <a:srgbClr val="FFFFFF"/>
                </a:solidFill>
                <a:latin typeface="Open Sans 1 Bold"/>
                <a:hlinkClick r:id="rId4" tooltip="https://en.wikipedia.org/wiki/C_(programming_language)"/>
              </a:rPr>
              <a:t>C</a:t>
            </a:r>
            <a:r>
              <a:rPr lang="en-US" sz="3699">
                <a:solidFill>
                  <a:srgbClr val="FFFFFF"/>
                </a:solidFill>
                <a:latin typeface="Open Sans 1 Bold"/>
              </a:rPr>
              <a:t> e </a:t>
            </a:r>
            <a:r>
              <a:rPr lang="en-US" sz="3699" u="sng">
                <a:solidFill>
                  <a:srgbClr val="FFFFFF"/>
                </a:solidFill>
                <a:latin typeface="Open Sans 1 Bold"/>
                <a:hlinkClick r:id="rId5" tooltip="https://en.wikipedia.org/wiki/Tcl"/>
              </a:rPr>
              <a:t>Tcl</a:t>
            </a:r>
            <a:r>
              <a:rPr lang="en-US" sz="3699">
                <a:solidFill>
                  <a:srgbClr val="FFFFFF"/>
                </a:solidFill>
                <a:latin typeface="Open Sans 1"/>
              </a:rPr>
              <a:t>.</a:t>
            </a:r>
            <a:r>
              <a:rPr lang="en-US" sz="3699">
                <a:solidFill>
                  <a:srgbClr val="FFFFFF"/>
                </a:solidFill>
                <a:latin typeface="Open Sans 1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88428" y="5395849"/>
            <a:ext cx="6430545" cy="331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37"/>
              </a:lnSpc>
            </a:pPr>
            <a:r>
              <a:rPr lang="en-US" sz="3740">
                <a:solidFill>
                  <a:srgbClr val="FFFFFF"/>
                </a:solidFill>
                <a:latin typeface="Open Sans 1 Bold"/>
              </a:rPr>
              <a:t>Pode ser facilmente estendido em qualquer idioma para criar sites e serviços e existem mais de 35 módulos disponíveis.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9663" y="796072"/>
            <a:ext cx="14032781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Principais Características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1386" y="2343150"/>
            <a:ext cx="8247186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Alta Performance: É conhecido por sua capacidade de lidar com um grande volume de tráfego web de forma eficiente.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 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Extensibilidade: Oferece uma arquitetura modular que permite a adição de novos recursos e funcionalidades conforme necessário.</a:t>
            </a:r>
          </a:p>
          <a:p>
            <a:pPr algn="just"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Suporte a linguagens de programação: Oferece suporte a várias linguagens de programação, incluindo TCL, Lua, e JavaScript.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39770" y="-215899"/>
            <a:ext cx="1774469" cy="195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270"/>
              </a:lnSpc>
            </a:pPr>
            <a:r>
              <a:rPr lang="en-US" sz="13513">
                <a:solidFill>
                  <a:srgbClr val="FFFFFF"/>
                </a:solidFill>
                <a:latin typeface="Open Sauce Heavy"/>
              </a:rPr>
              <a:t>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47284" y="2701120"/>
            <a:ext cx="7784972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Balanceamento de carga: Possui recursos integrados para balanceamento de carga, ajudando a distribuir o tráfego de forma equitativa entre os servidores.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2 Bold"/>
              </a:rPr>
              <a:t>Suporte a CGI e FastCGI: Oferece suporte para Common Gateway Interface (CGI) e FastCGI, permitindo a integração com uma variedade de aplicativos e frameworks.</a:t>
            </a:r>
          </a:p>
          <a:p>
            <a:pPr algn="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0772" y="481850"/>
            <a:ext cx="9806455" cy="11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964">
                <a:solidFill>
                  <a:srgbClr val="FFFFFF"/>
                </a:solidFill>
                <a:latin typeface="Open Sauce Heavy"/>
              </a:rPr>
              <a:t>Como Funciona: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30931" y="2047235"/>
            <a:ext cx="12626137" cy="721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Open Sans 1 Bold"/>
              </a:rPr>
              <a:t>O Naviserver funciona recebendo solicitações HTTP dos clientes, processando essas solicitações e enviando as respostas correspondentes. Ele pode ser configurado para suportar várias tecnologias web, como CGI, FastCGI, e servir páginas dinâmicas com linguagens como Tcl, Python ou PHP. Sua estrutura modular também facilita a adição de novos recursos e extensões conforme necessário.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4000">
            <a:off x="-35685" y="-63711"/>
            <a:ext cx="18359371" cy="10414423"/>
          </a:xfrm>
          <a:custGeom>
            <a:avLst/>
            <a:gdLst/>
            <a:ahLst/>
            <a:cxnLst/>
            <a:rect r="r" b="b" t="t" l="l"/>
            <a:pathLst>
              <a:path h="10414423" w="18359371">
                <a:moveTo>
                  <a:pt x="18359370" y="127673"/>
                </a:moveTo>
                <a:lnTo>
                  <a:pt x="71816" y="0"/>
                </a:lnTo>
                <a:lnTo>
                  <a:pt x="0" y="10286749"/>
                </a:lnTo>
                <a:lnTo>
                  <a:pt x="18287554" y="10414422"/>
                </a:lnTo>
                <a:lnTo>
                  <a:pt x="18359370" y="127673"/>
                </a:lnTo>
                <a:close/>
              </a:path>
            </a:pathLst>
          </a:custGeom>
          <a:blipFill>
            <a:blip r:embed="rId2"/>
            <a:stretch>
              <a:fillRect l="-29357" t="-10258" r="-84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78800" y="901699"/>
            <a:ext cx="4980500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Criador: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74963" y="2697864"/>
            <a:ext cx="8771653" cy="567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  <a:spcBef>
                <a:spcPct val="0"/>
              </a:spcBef>
            </a:pPr>
            <a:r>
              <a:rPr lang="en-US" sz="4607">
                <a:solidFill>
                  <a:srgbClr val="FFFFFF"/>
                </a:solidFill>
                <a:latin typeface="Open Sans 1 Bold"/>
              </a:rPr>
              <a:t>O mantenedor original do Naviserver, um servidor web open-source, foi Gustaf Neumann.</a:t>
            </a:r>
          </a:p>
          <a:p>
            <a:pPr algn="ctr">
              <a:lnSpc>
                <a:spcPts val="6450"/>
              </a:lnSpc>
              <a:spcBef>
                <a:spcPct val="0"/>
              </a:spcBef>
            </a:pPr>
            <a:r>
              <a:rPr lang="en-US" sz="4607">
                <a:solidFill>
                  <a:srgbClr val="FFFFFF"/>
                </a:solidFill>
                <a:latin typeface="Open Sans 1 Bold"/>
              </a:rPr>
              <a:t>Ele é um dos principais desenvolvedores por trás desse projeto.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298371" y="1085850"/>
            <a:ext cx="28494493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Vantagens e Desvantagens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91060"/>
            <a:ext cx="5233847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Alta performance, escalabilidade, suporte a multiplos protocolos,facilidade de configuraçao, extencibilidade, robustez e confiabilidade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58336" y="3791060"/>
            <a:ext cx="5818574" cy="289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>
                <a:solidFill>
                  <a:srgbClr val="FFFFFF"/>
                </a:solidFill>
                <a:latin typeface="Open Sans 1 Bold"/>
              </a:rPr>
              <a:t> Curva de aprendizado, menos documentação, comunidade menos ativa,menos recursos integrados,compatibilidade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03" r="0" b="-46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700" y="539477"/>
            <a:ext cx="5762906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Bold"/>
              </a:rPr>
              <a:t>Fontes: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57906" y="7143750"/>
            <a:ext cx="590139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Open Sans 1 Bold"/>
                <a:hlinkClick r:id="rId3" tooltip="https://www.onworks.net/pt/software/app-naviserver"/>
              </a:rPr>
              <a:t>https://www.onworks.net/pt/software/app-naviserver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Open Sans 1 Bold"/>
                <a:hlinkClick r:id="rId4" tooltip="https://www.onworks.net/pt/software/app-naviserver"/>
              </a:rPr>
              <a:t>https://en.wikipedia.org/wiki/NaviServer</a:t>
            </a:r>
            <a:r>
              <a:rPr lang="en-US" sz="3000" u="sng">
                <a:solidFill>
                  <a:srgbClr val="FFFFFF"/>
                </a:solidFill>
                <a:latin typeface="Open Sans 1 Bold"/>
                <a:hlinkClick r:id="rId5" tooltip="https://www.onworks.net/pt/software/app-naviserver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2" y="3195530"/>
            <a:ext cx="17255818" cy="383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</a:pPr>
            <a:r>
              <a:rPr lang="en-US" sz="12261">
                <a:solidFill>
                  <a:srgbClr val="FFFFFF"/>
                </a:solidFill>
                <a:latin typeface="Russo One"/>
              </a:rPr>
              <a:t> Obrigado pela Atenção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5343" y="6962293"/>
            <a:ext cx="331808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005"/>
                </a:solidFill>
                <a:latin typeface="Inter"/>
              </a:rPr>
              <a:t>Uma ótima tarde a todos!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425331" y="7028968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2" y="0"/>
                </a:lnTo>
                <a:lnTo>
                  <a:pt x="940012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DAGDP8Ale0I</dc:identifier>
  <dcterms:modified xsi:type="dcterms:W3CDTF">2011-08-01T06:04:30Z</dcterms:modified>
  <cp:revision>1</cp:revision>
  <dc:title>Black Minimalist Modern AI Robot Presentation</dc:title>
</cp:coreProperties>
</file>